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notesMasterIdLst>
    <p:notesMasterId r:id="rId8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7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2.xml"/>
		</Relationships>
</file>

<file path=ppt/notesSlides/_rels/notesSlide7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3.xml"/>
		</Relationships>
</file>

<file path=ppt/notesSlides/_rels/notesSlide7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4.xml"/>
		</Relationships>
</file>

<file path=ppt/notesSlides/_rels/notesSlide7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5.xml"/>
		</Relationships>
</file>

<file path=ppt/notesSlides/_rels/notesSlide7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6.xml"/>
		</Relationships>
</file>

<file path=ppt/notesSlides/_rels/notesSlide7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7.xml"/>
		</Relationships>
</file>

<file path=ppt/notesSlides/_rels/notesSlide7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8.xml"/>
		</Relationships>
</file>

<file path=ppt/notesSlides/_rels/notesSlide7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9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8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0.xml"/>
		</Relationships>
</file>

<file path=ppt/notesSlides/_rels/notesSlide8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1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fmt-22-ccc-ladder
format_number: 22
title: Ccc Ladder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templates/pocket_exec_01_102_final_handoff/rendered_template_png/022_fmt-22-ccc-ladder.png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fmt-27-range-field
format_number: 27
title: Range Field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templates/pocket_exec_01_102_final_handoff/rendered_template_png/027_fmt-27-range-field.png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fmt-28-synergy-ramp
format_number: 28
title: Synergy Ramp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templates/pocket_exec_01_102_final_handoff/rendered_template_png/028_fmt-28-synergy-ramp.png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fmt-31-risk-cards
format_number: 31
title: Risk Cards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templates/pocket_exec_01_102_final_handoff/rendered_template_png/031_fmt-31-risk-cards.png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fmt-32-provenance-rail
format_number: 32
title: Provenance Rail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templates/pocket_exec_01_102_final_handoff/rendered_template_png/032_fmt-32-provenance-rail.png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fmt-33-evidence-ledger
format_number: 33
title: Evidence Ledger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templates/pocket_exec_01_102_final_handoff/rendered_template_png/033_fmt-33-evidence-ledger.png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fmt-37-constraint-chain
format_number: 37
title: Constraint Chain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templates/pocket_exec_01_102_final_handoff/rendered_template_png/037_fmt-37-constraint-chain.png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fmt-38-quartile-strips
format_number: 38
title: Quartile Strips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templates/pocket_exec_01_102_final_handoff/rendered_template_png/038_fmt-38-quartile-strips.png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fmt-39-health-grid
format_number: 39
title: Health Grid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templates/pocket_exec_01_102_final_handoff/rendered_template_png/039_fmt-39-health-grid.png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fmt-40-formula-appendix
format_number: 40
title: Formula Appendix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templates/pocket_exec_01_102_final_handoff/rendered_template_png/040_fmt-40-formula-appendix.png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fmt-01-verdict-seal-cover
format_number: 1
title: Verdict Seal Cover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templates/pocket_exec_01_102_final_handoff/rendered_template_png/001_fmt-01-verdict-seal-cover.png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fmt-41-lens-board
format_number: 41
title: Lens Board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templates/pocket_exec_01_102_final_handoff/rendered_template_png/041_fmt-41-lens-board.png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fmt-42-small-multiples
format_number: 42
title: Small Multiples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templates/pocket_exec_01_102_final_handoff/rendered_template_png/042_fmt-42-small-multiples.png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fmt-43-covenant-headroom
format_number: 43
title: Covenant Headroom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templates/pocket_exec_01_102_final_handoff/rendered_template_png/043_fmt-43-covenant-headroom.png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fmt-44-backtest-strip
format_number: 44
title: Backtest Strip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templates/pocket_exec_01_102_final_handoff/rendered_template_png/044_fmt-44-backtest-strip.png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fmt-45-fcf-bridge
format_number: 45
title: Fcf Bridge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templates/pocket_exec_01_102_final_handoff/rendered_template_png/045_fmt-45-fcf-bridge.png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fmt-46-scenario-ev
format_number: 46
title: Scenario Ev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templates/pocket_exec_01_102_final_handoff/rendered_template_png/046_fmt-46-scenario-ev.png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fmt-47-runway
format_number: 47
title: Runway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templates/pocket_exec_01_102_final_handoff/rendered_template_png/047_fmt-47-runway.png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fmt-48-unit-econ
format_number: 48
title: Unit Econ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templates/pocket_exec_01_102_final_handoff/rendered_template_png/048_fmt-48-unit-econ.png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fmt-49-pvm
format_number: 49
title: Pvm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templates/pocket_exec_01_102_final_handoff/rendered_template_png/049_fmt-49-pvm.png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fmt-50-cohort-survival
format_number: 50
title: Cohort Survival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templates/pocket_exec_01_102_final_handoff/rendered_template_png/050_fmt-50-cohort-survival.png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fmt-03-kpi-quartet
format_number: 3
title: Kpi Quartet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templates/pocket_exec_01_102_final_handoff/rendered_template_png/003_fmt-03-kpi-quartet.png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fmt-51-rate-shock
format_number: 51
title: Rate Shock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templates/pocket_exec_01_102_final_handoff/rendered_template_png/051_fmt-51-rate-shock.png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fmt-52-cp-tracker
format_number: 52
title: Cp Tracker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templates/pocket_exec_01_102_final_handoff/rendered_template_png/052_fmt-52-cp-tracker.png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fmt-53-rule40
format_number: 53
title: Rule40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templates/pocket_exec_01_102_final_handoff/rendered_template_png/053_fmt-53-rule40.png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fmt-54-margin-ladder
format_number: 54
title: Margin Ladder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templates/pocket_exec_01_102_final_handoff/rendered_template_png/054_fmt-54-margin-ladder.png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fmt-55-anomaly-detail
format_number: 55
title: Anomaly Detail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templates/pocket_exec_01_102_final_handoff/rendered_template_png/055_fmt-55-anomaly-detail.png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fmt-56-decision-log
format_number: 56
title: Decision Log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templates/pocket_exec_01_102_final_handoff/rendered_template_png/056_fmt-56-decision-log.png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fmt-57-sources-methods
format_number: 57
title: Sources Methods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templates/pocket_exec_01_102_final_handoff/rendered_template_png/057_fmt-57-sources-methods.png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fmt-58-tornado
format_number: 58
title: Tornado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templates/pocket_exec_01_102_final_handoff/rendered_template_png/058_fmt-58-tornado.png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fmt-59-heat-strip
format_number: 59
title: Heat Strip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templates/pocket_exec_01_102_final_handoff/rendered_template_png/059_fmt-59-heat-strip.png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fmt-60-bullet-board
format_number: 60
title: Bullet Board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templates/pocket_exec_01_102_final_handoff/rendered_template_png/060_fmt-60-bullet-board.png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fmt-04-ledger-strip
format_number: 4
title: Ledger Strip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templates/pocket_exec_01_102_final_handoff/rendered_template_png/004_fmt-04-ledger-strip.png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fmt-61-cash-calendar
format_number: 61
title: Cash Calendar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templates/pocket_exec_01_102_final_handoff/rendered_template_png/061_fmt-61-cash-calendar.png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fmt-62-board-summary
format_number: 62
title: Board Summary
source_html: /Users/openclaw2/Downloads/PocketExec Slide templates/pocket_exec_01_102_final_handoff/source_assets/pocket_exec_formats_43_62_design2_v2.html
authority: files (10).zip
rendered_png: /Users/openclaw2/Downloads/PocketExec Slide templates/pocket_exec_01_102_final_handoff/rendered_template_png/062_fmt-62-board-summary.png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fmt-63-strategy-on-a-page
format_number: 63
title: Strategy On A Page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templates/pocket_exec_01_102_final_handoff/rendered_template_png/063_fmt-63-strategy-on-a-page.png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fmt-64-options-matrix
format_number: 64
title: Options Matrix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templates/pocket_exec_01_102_final_handoff/rendered_template_png/064_fmt-64-options-matrix.png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fmt-65-decision-doors
format_number: 65
title: Decision Doors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templates/pocket_exec_01_102_final_handoff/rendered_template_png/065_fmt-65-decision-doors.png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fmt-66-horizon-portfolio
format_number: 66
title: Horizon Portfolio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templates/pocket_exec_01_102_final_handoff/rendered_template_png/066_fmt-66-horizon-portfolio.png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fmt-67-risk-ladder
format_number: 67
title: Risk Ladder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templates/pocket_exec_01_102_final_handoff/rendered_template_png/067_fmt-67-risk-ladder.png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fmt-68-premortem
format_number: 68
title: Premortem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templates/pocket_exec_01_102_final_handoff/rendered_template_png/068_fmt-68-premortem.png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fmt-69-mitigation-scoreboard
format_number: 69
title: Mitigation Scoreboard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templates/pocket_exec_01_102_final_handoff/rendered_template_png/069_fmt-69-mitigation-scoreboard.png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fmt-70-org-shape
format_number: 70
title: Org Shape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templates/pocket_exec_01_102_final_handoff/rendered_template_png/070_fmt-70-org-shape.png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fmt-06-lens-split
format_number: 6
title: Lens Split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templates/pocket_exec_01_102_final_handoff/rendered_template_png/006_fmt-06-lens-split.png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fmt-71-succession-coverage
format_number: 71
title: Succession Coverage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templates/pocket_exec_01_102_final_handoff/rendered_template_png/071_fmt-71-succession-coverage.png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fmt-72-hiring-lanes
format_number: 72
title: Hiring Lanes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templates/pocket_exec_01_102_final_handoff/rendered_template_png/072_fmt-72-hiring-lanes.png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fmt-73-people-pulse
format_number: 73
title: People Pulse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templates/pocket_exec_01_102_final_handoff/rendered_template_png/073_fmt-73-people-pulse.png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fmt-74-decision-rights
format_number: 74
title: Decision Rights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templates/pocket_exec_01_102_final_handoff/rendered_template_png/074_fmt-74-decision-rights.png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fmt-75-operating-cadence
format_number: 75
title: Operating Cadence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templates/pocket_exec_01_102_final_handoff/rendered_template_png/075_fmt-75-operating-cadence.png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fmt-76-stakeholder-tiles
format_number: 76
title: Stakeholder Tiles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templates/pocket_exec_01_102_final_handoff/rendered_template_png/076_fmt-76-stakeholder-tiles.png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fmt-77-comms-ladder
format_number: 77
title: Comms Ladder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templates/pocket_exec_01_102_final_handoff/rendered_template_png/077_fmt-77-comms-ladder.png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fmt-78-transformation-lanes
format_number: 78
title: Transformation Lanes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templates/pocket_exec_01_102_final_handoff/rendered_template_png/078_fmt-78-transformation-lanes.png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fmt-79-culture-commitments
format_number: 79
title: Culture Commitments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templates/pocket_exec_01_102_final_handoff/rendered_template_png/079_fmt-79-culture-commitments.png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fmt-80-board-asks
format_number: 80
title: Board Asks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templates/pocket_exec_01_102_final_handoff/rendered_template_png/080_fmt-80-board-asks.png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fmt-10-exception-band
format_number: 10
title: Exception Band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templates/pocket_exec_01_102_final_handoff/rendered_template_png/010_fmt-10-exception-band.png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fmt-81-play-to-win
format_number: 81
title: Play To Win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templates/pocket_exec_01_102_final_handoff/rendered_template_png/081_fmt-81-play-to-win.png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fmt-82-quarter-scorecard
format_number: 82
title: Quarter Scorecard
source_html: /Users/openclaw2/Downloads/PocketExec Slide templates/pocket_exec_01_102_final_handoff/source_assets/pocket_exec_formats_63_82_design2_v1.html
authority: standalone current
rendered_png: /Users/openclaw2/Downloads/PocketExec Slide templates/pocket_exec_01_102_final_handoff/rendered_template_png/082_fmt-82-quarter-scorecard.png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fmt-83-deal-rationale
format_number: 83
title: Deal Rationale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templates/pocket_exec_01_102_final_handoff/rendered_template_png/083_fmt-83-deal-rationale.png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fmt-84-integration-scorecard
format_number: 84
title: Integration Scorecard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templates/pocket_exec_01_102_final_handoff/rendered_template_png/084_fmt-84-integration-scorecard.png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fmt-85-customer-voice
format_number: 85
title: Customer Voice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templates/pocket_exec_01_102_final_handoff/rendered_template_png/085_fmt-85-customer-voice.png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fmt-86-win-loss
format_number: 86
title: Win Loss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templates/pocket_exec_01_102_final_handoff/rendered_template_png/086_fmt-86-win-loss.png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fmt-87-product-shelf
format_number: 87
title: Product Shelf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templates/pocket_exec_01_102_final_handoff/rendered_template_png/087_fmt-87-product-shelf.png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fmt-88-roadmap-honesty
format_number: 88
title: Roadmap Honesty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templates/pocket_exec_01_102_final_handoff/rendered_template_png/088_fmt-88-roadmap-honesty.png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fmt-89-compliance-posture
format_number: 89
title: Compliance Posture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templates/pocket_exec_01_102_final_handoff/rendered_template_png/089_fmt-89-compliance-posture.png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fmt-90-incident-postmortem
format_number: 90
title: Incident Postmortem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templates/pocket_exec_01_102_final_handoff/rendered_template_png/090_fmt-90-incident-postmortem.png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fmt-17-mix-shift
format_number: 17
title: Mix Shift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templates/pocket_exec_01_102_final_handoff/rendered_template_png/017_fmt-17-mix-shift.png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fmt-91-competitor-moves
format_number: 91
title: Competitor Moves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templates/pocket_exec_01_102_final_handoff/rendered_template_png/091_fmt-91-competitor-moves.png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fmt-92-capital-queue
format_number: 92
title: Capital Queue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templates/pocket_exec_01_102_final_handoff/rendered_template_png/092_fmt-92-capital-queue.png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fmt-93-board-calendar
format_number: 93
title: Board Calendar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templates/pocket_exec_01_102_final_handoff/rendered_template_png/093_fmt-93-board-calendar.png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fmt-94-partner-scoreboard
format_number: 94
title: Partner Scoreboard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templates/pocket_exec_01_102_final_handoff/rendered_template_png/094_fmt-94-partner-scoreboard.png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fmt-95-signals-watchlist
format_number: 95
title: Signals Watchlist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templates/pocket_exec_01_102_final_handoff/rendered_template_png/095_fmt-95-signals-watchlist.png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fmt-96-pricing-posture
format_number: 96
title: Pricing Posture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templates/pocket_exec_01_102_final_handoff/rendered_template_png/096_fmt-96-pricing-posture.png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fmt-97-exceptions-register
format_number: 97
title: Exceptions Register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templates/pocket_exec_01_102_final_handoff/rendered_template_png/097_fmt-97-exceptions-register.png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fmt-98-talent-moves
format_number: 98
title: Talent Moves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templates/pocket_exec_01_102_final_handoff/rendered_template_png/098_fmt-98-talent-moves.png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fmt-99-scenario-playbook
format_number: 99
title: Scenario Playbook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templates/pocket_exec_01_102_final_handoff/rendered_template_png/099_fmt-99-scenario-playbook.png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fmt-100-program-charter
format_number: 100
title: Program Charter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templates/pocket_exec_01_102_final_handoff/rendered_template_png/100_fmt-100-program-charter.png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fmt-18-concentration
format_number: 18
title: Concentration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templates/pocket_exec_01_102_final_handoff/rendered_template_png/018_fmt-18-concentration.png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fmt-101-regulatory-watch
format_number: 101
title: Regulatory Watch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templates/pocket_exec_01_102_final_handoff/rendered_template_png/101_fmt-101-regulatory-watch.png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fmt-102-year-ago-ledger
format_number: 102
title: Year Ago Ledger
source_html: /Users/openclaw2/Downloads/PocketExec Slide templates/pocket_exec_01_102_final_handoff/source_assets/pocket_exec_formats_83_102_design2_v1.html
authority: standalone current
rendered_png: /Users/openclaw2/Downloads/PocketExec Slide templates/pocket_exec_01_102_final_handoff/rendered_template_png/102_fmt-102-year-ago-ledger.png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format_id: fmt-19-exposure-tiles
format_number: 19
title: Exposure Tiles
source_html: /Users/openclaw2/Downloads/PocketExec Slide templates/pocket_exec_01_102_final_handoff/source_assets/pocket_exec_20_rebuilt_formats_design2_v2.html
authority: files (9).zip
rendered_png: /Users/openclaw2/Downloads/PocketExec Slide templates/pocket_exec_01_102_final_handoff/rendered_template_png/019_fmt-19-exposure-tiles.png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F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48640"/>
            <a:ext cx="7132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CBB7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POCKETEXEC TEMPLATE LIBRARY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1143000"/>
            <a:ext cx="85953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Combined Available Visual Contracts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685800" y="2240280"/>
            <a:ext cx="1069848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7F3E8"/>
                </a:solidFill>
              </a:rPr>
              <a:t>This reference deck combines 80 local data-format slides rendered from the available HTML visual contracts. It is a visual/template reference for tool ingestion, not an editable final-output implementation. PPTX editable slot rendering still requires registry + slot renderer implementation.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85800" y="3977640"/>
            <a:ext cx="10698480" cy="5486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FFFFFF"/>
                </a:solidFill>
              </a:rPr>
              <a:t>Available: 80 · Missing format numbers from local visual contracts: 2, 5, 7, 8, 9, 11, 12, 13, 14, 15, 16, 20, 21, 23, 24, 25, 26, 29, 30, 34, 35, 36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85800" y="6080760"/>
            <a:ext cx="10789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FC9C0"/>
                </a:solidFill>
              </a:rPr>
              <a:t>Source folder: /Users/openclaw2/Downloads/PocketExec Slide templates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22_fmt-22-ccc-ladd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022 · fmt-22-ccc-ladder</a:t>
            </a:r>
            <a:endParaRPr lang="en-US" sz="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27_fmt-27-range-fie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027 · fmt-27-range-field</a:t>
            </a:r>
            <a:endParaRPr lang="en-US" sz="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28_fmt-28-synergy-ram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028 · fmt-28-synergy-ramp</a:t>
            </a:r>
            <a:endParaRPr lang="en-US" sz="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1_fmt-31-risk-card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031 · fmt-31-risk-cards</a:t>
            </a:r>
            <a:endParaRPr lang="en-US" sz="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2_fmt-32-provenance-rai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032 · fmt-32-provenance-rail</a:t>
            </a:r>
            <a:endParaRPr lang="en-US" sz="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3_fmt-33-evidence-ledg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033 · fmt-33-evidence-ledger</a:t>
            </a:r>
            <a:endParaRPr lang="en-US" sz="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7_fmt-37-constraint-chai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037 · fmt-37-constraint-chain</a:t>
            </a:r>
            <a:endParaRPr lang="en-US" sz="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8_fmt-38-quartile-strip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038 · fmt-38-quartile-strips</a:t>
            </a:r>
            <a:endParaRPr lang="en-US" sz="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39_fmt-39-health-gri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039 · fmt-39-health-grid</a:t>
            </a:r>
            <a:endParaRPr lang="en-US" sz="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0_fmt-40-formula-appendix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040 · fmt-40-formula-appendix</a:t>
            </a:r>
            <a:endParaRPr lang="en-US" sz="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01_fmt-01-verdict-seal-cov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001 · fmt-01-verdict-seal-cover</a:t>
            </a:r>
            <a:endParaRPr lang="en-US" sz="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1_fmt-41-lens-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041 · fmt-41-lens-board</a:t>
            </a:r>
            <a:endParaRPr lang="en-US" sz="5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2_fmt-42-small-multipl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042 · fmt-42-small-multiples</a:t>
            </a:r>
            <a:endParaRPr lang="en-US" sz="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3_fmt-43-covenant-headroo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043 · fmt-43-covenant-headroom</a:t>
            </a:r>
            <a:endParaRPr lang="en-US" sz="5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4_fmt-44-backtest-stri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044 · fmt-44-backtest-strip</a:t>
            </a:r>
            <a:endParaRPr lang="en-US" sz="5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5_fmt-45-fcf-brid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045 · fmt-45-fcf-bridge</a:t>
            </a:r>
            <a:endParaRPr lang="en-US" sz="5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6_fmt-46-scenario-ev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046 · fmt-46-scenario-ev</a:t>
            </a:r>
            <a:endParaRPr lang="en-US" sz="5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7_fmt-47-runwa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047 · fmt-47-runway</a:t>
            </a:r>
            <a:endParaRPr lang="en-US" sz="5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8_fmt-48-unit-e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048 · fmt-48-unit-econ</a:t>
            </a:r>
            <a:endParaRPr lang="en-US" sz="5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49_fmt-49-pv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049 · fmt-49-pvm</a:t>
            </a:r>
            <a:endParaRPr lang="en-US" sz="5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0_fmt-50-cohort-surviv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050 · fmt-50-cohort-survival</a:t>
            </a:r>
            <a:endParaRPr lang="en-US" sz="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03_fmt-03-kpi-quart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003 · fmt-03-kpi-quartet</a:t>
            </a:r>
            <a:endParaRPr lang="en-US" sz="5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1_fmt-51-rate-shoc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051 · fmt-51-rate-shock</a:t>
            </a:r>
            <a:endParaRPr lang="en-US" sz="5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2_fmt-52-cp-track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052 · fmt-52-cp-tracker</a:t>
            </a:r>
            <a:endParaRPr lang="en-US" sz="5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3_fmt-53-rule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053 · fmt-53-rule40</a:t>
            </a:r>
            <a:endParaRPr lang="en-US" sz="5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4_fmt-54-margin-ladd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054 · fmt-54-margin-ladder</a:t>
            </a:r>
            <a:endParaRPr lang="en-US" sz="5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5_fmt-55-anomaly-detai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055 · fmt-55-anomaly-detail</a:t>
            </a:r>
            <a:endParaRPr lang="en-US" sz="5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6_fmt-56-decision-lo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056 · fmt-56-decision-log</a:t>
            </a:r>
            <a:endParaRPr lang="en-US" sz="5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7_fmt-57-sources-method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057 · fmt-57-sources-methods</a:t>
            </a:r>
            <a:endParaRPr lang="en-US" sz="5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8_fmt-58-tornad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058 · fmt-58-tornado</a:t>
            </a:r>
            <a:endParaRPr lang="en-US" sz="5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59_fmt-59-heat-stri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059 · fmt-59-heat-strip</a:t>
            </a:r>
            <a:endParaRPr lang="en-US" sz="5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0_fmt-60-bullet-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060 · fmt-60-bullet-board</a:t>
            </a:r>
            <a:endParaRPr lang="en-US" sz="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04_fmt-04-ledger-stri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004 · fmt-04-ledger-strip</a:t>
            </a:r>
            <a:endParaRPr lang="en-US" sz="5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1_fmt-61-cash-calenda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061 · fmt-61-cash-calendar</a:t>
            </a:r>
            <a:endParaRPr lang="en-US" sz="5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2_fmt-62-board-summar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062 · fmt-62-board-summary</a:t>
            </a:r>
            <a:endParaRPr lang="en-US" sz="55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3_fmt-63-strategy-on-a-p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063 · fmt-63-strategy-on-a-page</a:t>
            </a:r>
            <a:endParaRPr lang="en-US" sz="55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4_fmt-64-options-matrix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064 · fmt-64-options-matrix</a:t>
            </a:r>
            <a:endParaRPr lang="en-US" sz="55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5_fmt-65-decision-door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065 · fmt-65-decision-doors</a:t>
            </a:r>
            <a:endParaRPr lang="en-US" sz="5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6_fmt-66-horizon-portfoli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066 · fmt-66-horizon-portfolio</a:t>
            </a:r>
            <a:endParaRPr lang="en-US" sz="55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7_fmt-67-risk-ladd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067 · fmt-67-risk-ladder</a:t>
            </a:r>
            <a:endParaRPr lang="en-US" sz="55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8_fmt-68-premorte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068 · fmt-68-premortem</a:t>
            </a:r>
            <a:endParaRPr lang="en-US" sz="55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69_fmt-69-mitigation-score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069 · fmt-69-mitigation-scoreboard</a:t>
            </a:r>
            <a:endParaRPr lang="en-US" sz="55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0_fmt-70-org-shap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070 · fmt-70-org-shape</a:t>
            </a:r>
            <a:endParaRPr lang="en-US" sz="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06_fmt-06-lens-spl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006 · fmt-06-lens-split</a:t>
            </a:r>
            <a:endParaRPr lang="en-US" sz="55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1_fmt-71-succession-cover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071 · fmt-71-succession-coverage</a:t>
            </a:r>
            <a:endParaRPr lang="en-US" sz="55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2_fmt-72-hiring-lan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072 · fmt-72-hiring-lanes</a:t>
            </a:r>
            <a:endParaRPr lang="en-US" sz="55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3_fmt-73-people-puls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073 · fmt-73-people-pulse</a:t>
            </a:r>
            <a:endParaRPr lang="en-US" sz="55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4_fmt-74-decision-righ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074 · fmt-74-decision-rights</a:t>
            </a:r>
            <a:endParaRPr lang="en-US" sz="55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5_fmt-75-operating-caden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075 · fmt-75-operating-cadence</a:t>
            </a:r>
            <a:endParaRPr lang="en-US" sz="55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6_fmt-76-stakeholder-til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076 · fmt-76-stakeholder-tiles</a:t>
            </a:r>
            <a:endParaRPr lang="en-US" sz="55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7_fmt-77-comms-ladd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077 · fmt-77-comms-ladder</a:t>
            </a:r>
            <a:endParaRPr lang="en-US" sz="55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8_fmt-78-transformation-lan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078 · fmt-78-transformation-lanes</a:t>
            </a:r>
            <a:endParaRPr lang="en-US" sz="55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79_fmt-79-culture-commitmen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079 · fmt-79-culture-commitments</a:t>
            </a:r>
            <a:endParaRPr lang="en-US" sz="55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0_fmt-80-board-ask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080 · fmt-80-board-asks</a:t>
            </a:r>
            <a:endParaRPr lang="en-US" sz="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10_fmt-10-exception-ban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010 · fmt-10-exception-band</a:t>
            </a:r>
            <a:endParaRPr lang="en-US" sz="55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1_fmt-81-play-to-wi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081 · fmt-81-play-to-win</a:t>
            </a:r>
            <a:endParaRPr lang="en-US" sz="55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2_fmt-82-quarter-score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082 · fmt-82-quarter-scorecard</a:t>
            </a:r>
            <a:endParaRPr lang="en-US" sz="55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3_fmt-83-deal-rational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083 · fmt-83-deal-rationale</a:t>
            </a:r>
            <a:endParaRPr lang="en-US" sz="55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4_fmt-84-integration-score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084 · fmt-84-integration-scorecard</a:t>
            </a:r>
            <a:endParaRPr lang="en-US" sz="55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5_fmt-85-customer-voi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085 · fmt-85-customer-voice</a:t>
            </a:r>
            <a:endParaRPr lang="en-US" sz="55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6_fmt-86-win-lo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086 · fmt-86-win-loss</a:t>
            </a:r>
            <a:endParaRPr lang="en-US" sz="55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7_fmt-87-product-shel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087 · fmt-87-product-shelf</a:t>
            </a:r>
            <a:endParaRPr lang="en-US" sz="55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8_fmt-88-roadmap-honest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088 · fmt-88-roadmap-honesty</a:t>
            </a:r>
            <a:endParaRPr lang="en-US" sz="55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89_fmt-89-compliance-postu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089 · fmt-89-compliance-posture</a:t>
            </a:r>
            <a:endParaRPr lang="en-US" sz="55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0_fmt-90-incident-postmorte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090 · fmt-90-incident-postmortem</a:t>
            </a:r>
            <a:endParaRPr lang="en-US" sz="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17_fmt-17-mix-shif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017 · fmt-17-mix-shift</a:t>
            </a:r>
            <a:endParaRPr lang="en-US" sz="5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1_fmt-91-competitor-mov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091 · fmt-91-competitor-moves</a:t>
            </a:r>
            <a:endParaRPr lang="en-US" sz="55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2_fmt-92-capital-queu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092 · fmt-92-capital-queue</a:t>
            </a:r>
            <a:endParaRPr lang="en-US" sz="55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3_fmt-93-board-calenda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093 · fmt-93-board-calendar</a:t>
            </a:r>
            <a:endParaRPr lang="en-US" sz="55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4_fmt-94-partner-score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094 · fmt-94-partner-scoreboard</a:t>
            </a:r>
            <a:endParaRPr lang="en-US" sz="55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5_fmt-95-signals-watchlis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095 · fmt-95-signals-watchlist</a:t>
            </a:r>
            <a:endParaRPr lang="en-US" sz="55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6_fmt-96-pricing-postur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096 · fmt-96-pricing-posture</a:t>
            </a:r>
            <a:endParaRPr lang="en-US" sz="55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7_fmt-97-exceptions-regis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097 · fmt-97-exceptions-register</a:t>
            </a:r>
            <a:endParaRPr lang="en-US" sz="55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8_fmt-98-talent-mov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098 · fmt-98-talent-moves</a:t>
            </a:r>
            <a:endParaRPr lang="en-US" sz="55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99_fmt-99-scenario-playboo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099 · fmt-99-scenario-playbook</a:t>
            </a:r>
            <a:endParaRPr lang="en-US" sz="55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100_fmt-100-program-char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100 · fmt-100-program-charter</a:t>
            </a:r>
            <a:endParaRPr lang="en-US" sz="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18_fmt-18-concentra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018 · fmt-18-concentration</a:t>
            </a:r>
            <a:endParaRPr lang="en-US" sz="55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101_fmt-101-regulatory-watc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101 · fmt-101-regulatory-watch</a:t>
            </a:r>
            <a:endParaRPr lang="en-US" sz="55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102_fmt-102-year-ago-ledg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102 · fmt-102-year-ago-ledger</a:t>
            </a:r>
            <a:endParaRPr lang="en-US" sz="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openclaw2/Downloads/PocketExec Slide templates/pocket_exec_01_102_final_handoff/rendered_template_png/019_fmt-19-exposure-til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9728" y="6629400"/>
            <a:ext cx="4754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50" dirty="0">
                <a:solidFill>
                  <a:srgbClr val="777777">
                    <a:alpha val="75000"/>
                  </a:srgbClr>
                </a:solidFill>
              </a:rPr>
              <a:t>019 · fmt-19-exposure-tiles</a:t>
            </a:r>
            <a:endParaRPr lang="en-US" sz="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PocketExec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PocketExec Available Template Library Reference Deck</dc:title>
  <dc:subject>Combined available PocketExec slide visual contract templates</dc:subject>
  <dc:creator>PocketExec local template consolidation</dc:creator>
  <cp:lastModifiedBy>PocketExec local template consolidation</cp:lastModifiedBy>
  <cp:revision>1</cp:revision>
  <dcterms:created xsi:type="dcterms:W3CDTF">2026-07-08T01:48:33Z</dcterms:created>
  <dcterms:modified xsi:type="dcterms:W3CDTF">2026-07-08T01:48:33Z</dcterms:modified>
</cp:coreProperties>
</file>